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77" r:id="rId4"/>
    <p:sldId id="288" r:id="rId5"/>
    <p:sldId id="257" r:id="rId6"/>
    <p:sldId id="301" r:id="rId7"/>
    <p:sldId id="275" r:id="rId8"/>
    <p:sldId id="276" r:id="rId9"/>
    <p:sldId id="287" r:id="rId10"/>
    <p:sldId id="262" r:id="rId11"/>
    <p:sldId id="260" r:id="rId12"/>
    <p:sldId id="278" r:id="rId13"/>
    <p:sldId id="273" r:id="rId14"/>
    <p:sldId id="274" r:id="rId15"/>
    <p:sldId id="281" r:id="rId16"/>
    <p:sldId id="290" r:id="rId17"/>
    <p:sldId id="259" r:id="rId18"/>
    <p:sldId id="300" r:id="rId19"/>
    <p:sldId id="261" r:id="rId20"/>
    <p:sldId id="268" r:id="rId21"/>
    <p:sldId id="282" r:id="rId22"/>
    <p:sldId id="263" r:id="rId23"/>
    <p:sldId id="269" r:id="rId24"/>
    <p:sldId id="284" r:id="rId25"/>
    <p:sldId id="295" r:id="rId26"/>
    <p:sldId id="279" r:id="rId27"/>
    <p:sldId id="280" r:id="rId28"/>
    <p:sldId id="283" r:id="rId29"/>
    <p:sldId id="270" r:id="rId30"/>
    <p:sldId id="271" r:id="rId31"/>
    <p:sldId id="289" r:id="rId32"/>
    <p:sldId id="264" r:id="rId33"/>
    <p:sldId id="272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3991" autoAdjust="0"/>
  </p:normalViewPr>
  <p:slideViewPr>
    <p:cSldViewPr snapToGrid="0">
      <p:cViewPr varScale="1">
        <p:scale>
          <a:sx n="96" d="100"/>
          <a:sy n="96" d="100"/>
        </p:scale>
        <p:origin x="19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45DE7A51-FD70-41FC-A57B-3F6AE2908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67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9C279C72-5B7E-4041-9846-D116AFE69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82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8" indent="-174688">
              <a:buFontTx/>
              <a:buChar char="-"/>
            </a:pPr>
            <a:r>
              <a:rPr lang="en-US" dirty="0"/>
              <a:t>Update contact list</a:t>
            </a:r>
          </a:p>
          <a:p>
            <a:pPr marL="174688" indent="-174688">
              <a:buFontTx/>
              <a:buChar char="-"/>
            </a:pPr>
            <a:r>
              <a:rPr lang="en-US" dirty="0"/>
              <a:t>Cost</a:t>
            </a:r>
          </a:p>
          <a:p>
            <a:pPr marL="174688" indent="-174688">
              <a:buFontTx/>
              <a:buChar char="-"/>
            </a:pPr>
            <a:r>
              <a:rPr lang="en-US" dirty="0"/>
              <a:t>*NOTES</a:t>
            </a:r>
            <a:r>
              <a:rPr lang="en-US" baseline="0" dirty="0"/>
              <a:t> FROM LAST YEAR!</a:t>
            </a:r>
          </a:p>
          <a:p>
            <a:pPr marL="640575" lvl="1" indent="-174688">
              <a:buFontTx/>
              <a:buChar char="-"/>
            </a:pPr>
            <a:r>
              <a:rPr lang="en-US" baseline="0" dirty="0"/>
              <a:t>Talk about irregularity reports. Don’t invalidate a test just because a student misses the 2</a:t>
            </a:r>
            <a:r>
              <a:rPr lang="en-US" baseline="30000" dirty="0"/>
              <a:t>nd</a:t>
            </a:r>
            <a:r>
              <a:rPr lang="en-US" baseline="0" dirty="0"/>
              <a:t> day of testing – ACT will score the part that he completed.</a:t>
            </a:r>
          </a:p>
          <a:p>
            <a:pPr marL="640575" lvl="1" indent="-174688">
              <a:buFontTx/>
              <a:buChar char="-"/>
            </a:pPr>
            <a:r>
              <a:rPr lang="en-US" baseline="0" dirty="0"/>
              <a:t>Notify us if you have any of these so that our numbers are correct when we verify the results</a:t>
            </a:r>
          </a:p>
          <a:p>
            <a:pPr marL="640575" lvl="1" indent="-174688">
              <a:buFontTx/>
              <a:buChar char="-"/>
            </a:pPr>
            <a:r>
              <a:rPr lang="en-US" baseline="0" dirty="0"/>
              <a:t>If the test administrator does not know the student you MUST verify the student’s ID!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1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proctor requirements are the same</a:t>
            </a:r>
            <a:r>
              <a:rPr lang="en-US" baseline="0" dirty="0"/>
              <a:t> as the standard time test. Once you reach 50 students, an additional proctor is required for each additional 50 students.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6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Can move on once all students have finished that session – Eng (70), Math (90), Reading (55), Science (55)</a:t>
            </a:r>
          </a:p>
          <a:p>
            <a:endParaRPr lang="en-US" baseline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0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073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196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7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982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190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4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7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1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9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9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1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1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4AF82DE-E62F-4E95-8D38-C499E25B6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act.org/watch/X9P2E825s3EtnVRv81NCB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653778"/>
          </a:xfrm>
        </p:spPr>
        <p:txBody>
          <a:bodyPr/>
          <a:lstStyle/>
          <a:p>
            <a:r>
              <a:rPr lang="en-US" dirty="0"/>
              <a:t>ACT </a:t>
            </a:r>
            <a:br>
              <a:rPr lang="en-US" dirty="0"/>
            </a:br>
            <a:r>
              <a:rPr lang="en-US" dirty="0"/>
              <a:t>Non-College Reportable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598327"/>
            <a:ext cx="6282812" cy="1377651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2023-2024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SPRING: 03/12/2024-03/22/2024</a:t>
            </a:r>
          </a:p>
        </p:txBody>
      </p:sp>
    </p:spTree>
    <p:extLst>
      <p:ext uri="{BB962C8B-B14F-4D97-AF65-F5344CB8AC3E}">
        <p14:creationId xmlns:p14="http://schemas.microsoft.com/office/powerpoint/2010/main" val="286071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 </a:t>
            </a:r>
            <a:br>
              <a:rPr lang="en-US" dirty="0"/>
            </a:br>
            <a:r>
              <a:rPr lang="en-US" dirty="0"/>
              <a:t>Proctors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5292F-5956-40DE-AC03-F33D17077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2328878"/>
            <a:ext cx="7530321" cy="30084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9D943-4EC3-4F0F-906B-962E1F41F89A}"/>
              </a:ext>
            </a:extLst>
          </p:cNvPr>
          <p:cNvSpPr txBox="1"/>
          <p:nvPr/>
        </p:nvSpPr>
        <p:spPr>
          <a:xfrm>
            <a:off x="494523" y="5561045"/>
            <a:ext cx="846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**NCR Manual has 1-20 ratios, but we have permission to use standard time proctor rules per ACT.</a:t>
            </a:r>
          </a:p>
        </p:txBody>
      </p:sp>
    </p:spTree>
    <p:extLst>
      <p:ext uri="{BB962C8B-B14F-4D97-AF65-F5344CB8AC3E}">
        <p14:creationId xmlns:p14="http://schemas.microsoft.com/office/powerpoint/2010/main" val="137113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 </a:t>
            </a:r>
            <a:br>
              <a:rPr lang="en-US" dirty="0"/>
            </a:br>
            <a:r>
              <a:rPr lang="en-US" dirty="0"/>
              <a:t>Test Room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Students should all face the same way</a:t>
            </a:r>
          </a:p>
          <a:p>
            <a:r>
              <a:rPr lang="en-US" dirty="0">
                <a:latin typeface="Calisto MT" panose="02040603050505030304" pitchFamily="18" charset="0"/>
              </a:rPr>
              <a:t>Students should be at least 3 feet apart</a:t>
            </a:r>
          </a:p>
          <a:p>
            <a:r>
              <a:rPr lang="en-US" dirty="0">
                <a:latin typeface="Calisto MT" panose="02040603050505030304" pitchFamily="18" charset="0"/>
              </a:rPr>
              <a:t>Carrels are not allowed</a:t>
            </a:r>
          </a:p>
          <a:p>
            <a:r>
              <a:rPr lang="en-US" dirty="0">
                <a:latin typeface="Calisto MT" panose="02040603050505030304" pitchFamily="18" charset="0"/>
              </a:rPr>
              <a:t>Remove visual aids</a:t>
            </a:r>
          </a:p>
          <a:p>
            <a:r>
              <a:rPr lang="en-US" dirty="0">
                <a:latin typeface="Calisto MT" panose="02040603050505030304" pitchFamily="18" charset="0"/>
              </a:rPr>
              <a:t>Specifics for desks, tables by type,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922" y="6066507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 8-13, Test Coordinator manual</a:t>
            </a:r>
          </a:p>
        </p:txBody>
      </p:sp>
    </p:spTree>
    <p:extLst>
      <p:ext uri="{BB962C8B-B14F-4D97-AF65-F5344CB8AC3E}">
        <p14:creationId xmlns:p14="http://schemas.microsoft.com/office/powerpoint/2010/main" val="3350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32619"/>
            <a:ext cx="7354528" cy="599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1123" y="6430297"/>
            <a:ext cx="24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Page 10, TC Manual</a:t>
            </a:r>
          </a:p>
        </p:txBody>
      </p:sp>
    </p:spTree>
    <p:extLst>
      <p:ext uri="{BB962C8B-B14F-4D97-AF65-F5344CB8AC3E}">
        <p14:creationId xmlns:p14="http://schemas.microsoft.com/office/powerpoint/2010/main" val="137105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</a:t>
            </a:r>
            <a:br>
              <a:rPr lang="en-US" dirty="0"/>
            </a:br>
            <a:r>
              <a:rPr lang="en-US" dirty="0"/>
              <a:t>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52" y="6027003"/>
            <a:ext cx="321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oper Black" panose="0208090404030B020404" pitchFamily="18" charset="0"/>
              </a:rPr>
              <a:t>Make sure you are using this manual for all timing scripts and directions!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B5DAAE-1EC9-41F0-B527-4B3EEC634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" y="2066683"/>
            <a:ext cx="2740277" cy="3530600"/>
          </a:xfrm>
        </p:spPr>
      </p:pic>
      <p:sp>
        <p:nvSpPr>
          <p:cNvPr id="5" name="Right Arrow 4"/>
          <p:cNvSpPr/>
          <p:nvPr/>
        </p:nvSpPr>
        <p:spPr>
          <a:xfrm rot="10800000">
            <a:off x="2719366" y="3876260"/>
            <a:ext cx="1286104" cy="107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355FA-0438-4694-A30E-62FD41BA6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53" y="2066683"/>
            <a:ext cx="3593260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 </a:t>
            </a:r>
            <a:br>
              <a:rPr lang="en-US" dirty="0"/>
            </a:b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659540" cy="3772452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>
                <a:latin typeface="Calisto MT" panose="02040603050505030304" pitchFamily="18" charset="0"/>
              </a:rPr>
              <a:t>Test materials are sent for a specific date and type (regular or NCR).</a:t>
            </a:r>
          </a:p>
          <a:p>
            <a:r>
              <a:rPr lang="en-US" sz="1900" dirty="0">
                <a:latin typeface="Calisto MT" panose="02040603050505030304" pitchFamily="18" charset="0"/>
              </a:rPr>
              <a:t>Schools must ensure they use correct materials during the test window</a:t>
            </a:r>
          </a:p>
          <a:p>
            <a:r>
              <a:rPr lang="en-US" sz="1900" i="1" dirty="0">
                <a:latin typeface="Calisto MT" panose="02040603050505030304" pitchFamily="18" charset="0"/>
              </a:rPr>
              <a:t>Secure</a:t>
            </a:r>
            <a:r>
              <a:rPr lang="en-US" sz="1900" dirty="0">
                <a:latin typeface="Calisto MT" panose="02040603050505030304" pitchFamily="18" charset="0"/>
              </a:rPr>
              <a:t>	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Test Books</a:t>
            </a:r>
          </a:p>
          <a:p>
            <a:r>
              <a:rPr lang="en-US" sz="1900" i="1" dirty="0">
                <a:latin typeface="Calisto MT" panose="02040603050505030304" pitchFamily="18" charset="0"/>
              </a:rPr>
              <a:t>Non-Secure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Barcode labels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Answer documents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Applicable supplements (i.e. Calculator Policy)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Site Header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Administration manuals</a:t>
            </a:r>
          </a:p>
          <a:p>
            <a:pPr lvl="1"/>
            <a:r>
              <a:rPr lang="en-US" sz="1900" dirty="0">
                <a:latin typeface="Calisto MT" panose="02040603050505030304" pitchFamily="18" charset="0"/>
              </a:rPr>
              <a:t>Return materials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 </a:t>
            </a:r>
            <a:br>
              <a:rPr lang="en-US" dirty="0"/>
            </a:b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300355"/>
            <a:ext cx="7086922" cy="4199835"/>
          </a:xfrm>
        </p:spPr>
        <p:txBody>
          <a:bodyPr/>
          <a:lstStyle/>
          <a:p>
            <a:r>
              <a:rPr lang="en-US" dirty="0"/>
              <a:t>Check barcode correctness – if incorrect, manually grid the correct student code in Block U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Apply barcode in the correct location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18" y="2717986"/>
            <a:ext cx="2761905" cy="107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82" y="4400272"/>
            <a:ext cx="4380952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6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E9F1-BF28-4998-AF8B-2D3773D3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58" y="209659"/>
            <a:ext cx="6798734" cy="1303867"/>
          </a:xfrm>
        </p:spPr>
        <p:txBody>
          <a:bodyPr/>
          <a:lstStyle/>
          <a:p>
            <a:r>
              <a:rPr lang="en-US" dirty="0"/>
              <a:t>Preparation - Materials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27C825-0CC9-479C-AA1E-482A7088A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77" y="1513527"/>
            <a:ext cx="6640696" cy="5134814"/>
          </a:xfrm>
        </p:spPr>
      </p:pic>
    </p:spTree>
    <p:extLst>
      <p:ext uri="{BB962C8B-B14F-4D97-AF65-F5344CB8AC3E}">
        <p14:creationId xmlns:p14="http://schemas.microsoft.com/office/powerpoint/2010/main" val="320003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23" y="567467"/>
            <a:ext cx="7850456" cy="1303867"/>
          </a:xfrm>
        </p:spPr>
        <p:txBody>
          <a:bodyPr>
            <a:normAutofit/>
          </a:bodyPr>
          <a:lstStyle/>
          <a:p>
            <a:r>
              <a:rPr lang="en-US" dirty="0"/>
              <a:t>Preparation –</a:t>
            </a:r>
            <a:br>
              <a:rPr lang="en-US" dirty="0"/>
            </a:br>
            <a:r>
              <a:rPr lang="en-US" dirty="0"/>
              <a:t>Room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331515" cy="3444997"/>
          </a:xfrm>
        </p:spPr>
        <p:txBody>
          <a:bodyPr>
            <a:normAutofit/>
          </a:bodyPr>
          <a:lstStyle/>
          <a:p>
            <a:r>
              <a:rPr lang="en-US" dirty="0"/>
              <a:t>Testing Manual (contains irregularity report)</a:t>
            </a:r>
          </a:p>
          <a:p>
            <a:r>
              <a:rPr lang="en-US" i="1" dirty="0"/>
              <a:t>Test Room Report with test site, room info &amp; </a:t>
            </a:r>
            <a:r>
              <a:rPr lang="en-US" b="1" i="1" dirty="0"/>
              <a:t>roster</a:t>
            </a:r>
          </a:p>
          <a:p>
            <a:r>
              <a:rPr lang="en-US" dirty="0"/>
              <a:t>Answer documents and test booklets by room</a:t>
            </a:r>
          </a:p>
          <a:p>
            <a:r>
              <a:rPr lang="en-US" dirty="0"/>
              <a:t>Seating Chart (District </a:t>
            </a:r>
            <a:r>
              <a:rPr lang="en-US" dirty="0" err="1"/>
              <a:t>req’t</a:t>
            </a:r>
            <a:r>
              <a:rPr lang="en-US" dirty="0"/>
              <a:t>)</a:t>
            </a:r>
          </a:p>
          <a:p>
            <a:r>
              <a:rPr lang="en-US" dirty="0"/>
              <a:t>Calculators</a:t>
            </a:r>
          </a:p>
          <a:p>
            <a:r>
              <a:rPr lang="en-US" dirty="0"/>
              <a:t>Pencils &amp; erasers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22" y="4125951"/>
            <a:ext cx="3336448" cy="19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BAB2-36EE-4051-A4AB-09F78174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479913"/>
            <a:ext cx="6798734" cy="1303867"/>
          </a:xfrm>
        </p:spPr>
        <p:txBody>
          <a:bodyPr/>
          <a:lstStyle/>
          <a:p>
            <a:r>
              <a:rPr lang="en-US" dirty="0"/>
              <a:t>Preparation - Calculators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133EED-55E4-4E5A-9479-3AE07DF6B35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28450"/>
              </p:ext>
            </p:extLst>
          </p:nvPr>
        </p:nvGraphicFramePr>
        <p:xfrm>
          <a:off x="89733" y="1784350"/>
          <a:ext cx="3478213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5829257" imgH="7543800" progId="Acrobat.Document.DC">
                  <p:embed/>
                </p:oleObj>
              </mc:Choice>
              <mc:Fallback>
                <p:oleObj name="Acrobat Document" r:id="rId3" imgW="5829257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33" y="1784350"/>
                        <a:ext cx="3478213" cy="450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997FBE-E86B-4710-A546-918EC0ED9B28}"/>
              </a:ext>
            </a:extLst>
          </p:cNvPr>
          <p:cNvSpPr txBox="1"/>
          <p:nvPr/>
        </p:nvSpPr>
        <p:spPr>
          <a:xfrm>
            <a:off x="3438947" y="2872408"/>
            <a:ext cx="47856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Make sure you are only handing out/allowing </a:t>
            </a:r>
          </a:p>
          <a:p>
            <a:r>
              <a:rPr lang="en-US" dirty="0"/>
              <a:t>authorized calculators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Policy prohibits sharing of calculators, so make</a:t>
            </a:r>
          </a:p>
          <a:p>
            <a:r>
              <a:rPr lang="en-US" dirty="0"/>
              <a:t>sure you have backups 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a student uses a prohibited calculator, the test</a:t>
            </a:r>
          </a:p>
          <a:p>
            <a:r>
              <a:rPr lang="en-US" dirty="0"/>
              <a:t>will be invalidated</a:t>
            </a:r>
          </a:p>
        </p:txBody>
      </p:sp>
    </p:spTree>
    <p:extLst>
      <p:ext uri="{BB962C8B-B14F-4D97-AF65-F5344CB8AC3E}">
        <p14:creationId xmlns:p14="http://schemas.microsoft.com/office/powerpoint/2010/main" val="303721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90135"/>
            <a:ext cx="7498783" cy="38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Timing options (next slide) – if not followed, fill out Irregularity Report</a:t>
            </a:r>
          </a:p>
          <a:p>
            <a:r>
              <a:rPr lang="en-US" dirty="0">
                <a:solidFill>
                  <a:schemeClr val="tx1"/>
                </a:solidFill>
              </a:rPr>
              <a:t>Tests can be given in a Time-and-a-Half, Single Session/Multi Day, Double Time, Multi Day, or Triple Time, Multi Day</a:t>
            </a:r>
          </a:p>
          <a:p>
            <a:r>
              <a:rPr lang="en-US" dirty="0">
                <a:solidFill>
                  <a:schemeClr val="tx1"/>
                </a:solidFill>
              </a:rPr>
              <a:t>Whatever timing is chosen MUST be used for each subtest (cannot mix and match timings)</a:t>
            </a:r>
          </a:p>
          <a:p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b="1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take the tests in order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(English, Math, Reading, Science)</a:t>
            </a:r>
          </a:p>
          <a:p>
            <a:r>
              <a:rPr lang="en-US" i="1" dirty="0">
                <a:solidFill>
                  <a:schemeClr val="tx1"/>
                </a:solidFill>
              </a:rPr>
              <a:t>Schools MAY opt to not give the Science subtest (not used for a concordant score calculation)</a:t>
            </a:r>
          </a:p>
          <a:p>
            <a:r>
              <a:rPr lang="en-US" dirty="0">
                <a:solidFill>
                  <a:schemeClr val="tx1"/>
                </a:solidFill>
              </a:rPr>
              <a:t>Lunch can be scheduled between tests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8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only have to take the sections that they need to meet graduation requirement</a:t>
            </a:r>
          </a:p>
          <a:p>
            <a:r>
              <a:rPr lang="en-US" dirty="0"/>
              <a:t>All students must be listed in Pearson Access Next to test (issued an ACT ID)</a:t>
            </a:r>
          </a:p>
          <a:p>
            <a:pPr lvl="1"/>
            <a:r>
              <a:rPr lang="en-US" dirty="0"/>
              <a:t>Check your upload extract in shared drive to verify who is uploaded</a:t>
            </a:r>
          </a:p>
          <a:p>
            <a:pPr lvl="1"/>
            <a:r>
              <a:rPr lang="en-US" dirty="0"/>
              <a:t>Scott will put the extract in the drive about a week out to ensure accuracy</a:t>
            </a:r>
          </a:p>
          <a:p>
            <a:pPr lvl="1"/>
            <a:r>
              <a:rPr lang="en-US" dirty="0"/>
              <a:t>You can/should have a list that you are working with from FOCUS</a:t>
            </a:r>
          </a:p>
        </p:txBody>
      </p:sp>
    </p:spTree>
    <p:extLst>
      <p:ext uri="{BB962C8B-B14F-4D97-AF65-F5344CB8AC3E}">
        <p14:creationId xmlns:p14="http://schemas.microsoft.com/office/powerpoint/2010/main" val="383869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Timing Options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using multiple days, each test must be completed in one session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8681" y="4469519"/>
            <a:ext cx="677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69022-FB0B-43AD-A436-50E63335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1" y="3263265"/>
            <a:ext cx="6999852" cy="32369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E35EA9-BE43-4FD3-924E-00F7455782BC}"/>
              </a:ext>
            </a:extLst>
          </p:cNvPr>
          <p:cNvSpPr/>
          <p:nvPr/>
        </p:nvSpPr>
        <p:spPr>
          <a:xfrm>
            <a:off x="6341165" y="4025348"/>
            <a:ext cx="1144154" cy="236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215/3.5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C6706-A42B-44D4-9BB8-CA1B6C2AEA6D}"/>
              </a:ext>
            </a:extLst>
          </p:cNvPr>
          <p:cNvSpPr txBox="1"/>
          <p:nvPr/>
        </p:nvSpPr>
        <p:spPr>
          <a:xfrm>
            <a:off x="2237196" y="3805487"/>
            <a:ext cx="3828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English                     Math                      Reading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85D2D-E735-44AB-9375-5AA4FE37AFA0}"/>
              </a:ext>
            </a:extLst>
          </p:cNvPr>
          <p:cNvSpPr txBox="1"/>
          <p:nvPr/>
        </p:nvSpPr>
        <p:spPr>
          <a:xfrm>
            <a:off x="6530009" y="56504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280/4.6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6786F-8DE6-4970-9A34-848F0D42B9A6}"/>
              </a:ext>
            </a:extLst>
          </p:cNvPr>
          <p:cNvSpPr txBox="1"/>
          <p:nvPr/>
        </p:nvSpPr>
        <p:spPr>
          <a:xfrm>
            <a:off x="6619459" y="6045105"/>
            <a:ext cx="86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420/7</a:t>
            </a:r>
          </a:p>
        </p:txBody>
      </p:sp>
    </p:spTree>
    <p:extLst>
      <p:ext uri="{BB962C8B-B14F-4D97-AF65-F5344CB8AC3E}">
        <p14:creationId xmlns:p14="http://schemas.microsoft.com/office/powerpoint/2010/main" val="5280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Timing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Time-and-a-half, single session</a:t>
            </a:r>
          </a:p>
          <a:p>
            <a:pPr lvl="1"/>
            <a:r>
              <a:rPr lang="en-US" dirty="0"/>
              <a:t>Page 55, NCR manual</a:t>
            </a:r>
          </a:p>
          <a:p>
            <a:r>
              <a:rPr lang="en-US" dirty="0"/>
              <a:t>Time-and-a-half, double or triple time, over multiple days</a:t>
            </a:r>
          </a:p>
          <a:p>
            <a:pPr lvl="1"/>
            <a:r>
              <a:rPr lang="en-US" dirty="0"/>
              <a:t>Page 63, NCR manual</a:t>
            </a:r>
          </a:p>
          <a:p>
            <a:pPr lvl="1"/>
            <a:r>
              <a:rPr lang="en-US" dirty="0"/>
              <a:t>Session must be completed in same day (cannot split a session)</a:t>
            </a:r>
          </a:p>
          <a:p>
            <a:pPr lvl="1"/>
            <a:endParaRPr lang="en-US" dirty="0"/>
          </a:p>
          <a:p>
            <a:pPr marL="59436" indent="0">
              <a:buNone/>
            </a:pPr>
            <a:r>
              <a:rPr lang="en-US" dirty="0"/>
              <a:t>No Double/triple time, single day allowance.  If a student has a double time, multiple day timing must be used.</a:t>
            </a:r>
          </a:p>
        </p:txBody>
      </p:sp>
    </p:spTree>
    <p:extLst>
      <p:ext uri="{BB962C8B-B14F-4D97-AF65-F5344CB8AC3E}">
        <p14:creationId xmlns:p14="http://schemas.microsoft.com/office/powerpoint/2010/main" val="345159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08" y="2490135"/>
            <a:ext cx="7616282" cy="3920497"/>
          </a:xfrm>
        </p:spPr>
        <p:txBody>
          <a:bodyPr>
            <a:normAutofit/>
          </a:bodyPr>
          <a:lstStyle/>
          <a:p>
            <a:r>
              <a:rPr lang="en-US" dirty="0"/>
              <a:t>Electronic devices are prohibited </a:t>
            </a:r>
          </a:p>
          <a:p>
            <a:r>
              <a:rPr lang="en-US" dirty="0">
                <a:solidFill>
                  <a:schemeClr val="tx1"/>
                </a:solidFill>
              </a:rPr>
              <a:t>Calculators are allowed during the math test only</a:t>
            </a:r>
            <a:endParaRPr lang="en-US" dirty="0"/>
          </a:p>
          <a:p>
            <a:r>
              <a:rPr lang="en-US" dirty="0"/>
              <a:t>Collect and pack materials after testing (see manual)</a:t>
            </a:r>
          </a:p>
          <a:p>
            <a:r>
              <a:rPr lang="en-US" dirty="0"/>
              <a:t>Answer documents must be in the envelope</a:t>
            </a:r>
          </a:p>
          <a:p>
            <a:r>
              <a:rPr lang="en-US" dirty="0"/>
              <a:t>Include irregularity reports (if any)</a:t>
            </a:r>
          </a:p>
          <a:p>
            <a:r>
              <a:rPr lang="en-US" dirty="0"/>
              <a:t>Make copies of </a:t>
            </a:r>
            <a:r>
              <a:rPr lang="en-US" b="1" dirty="0"/>
              <a:t>all admin records </a:t>
            </a:r>
            <a:r>
              <a:rPr lang="en-US" dirty="0"/>
              <a:t>to keep on your campus</a:t>
            </a:r>
          </a:p>
          <a:p>
            <a:r>
              <a:rPr lang="en-US" dirty="0"/>
              <a:t>Return materials to ACT right away </a:t>
            </a:r>
          </a:p>
          <a:p>
            <a:r>
              <a:rPr lang="en-US" dirty="0"/>
              <a:t>Email Heather when you have shipped your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ACT Attendance Roster</a:t>
            </a:r>
          </a:p>
          <a:p>
            <a:r>
              <a:rPr lang="en-US" dirty="0"/>
              <a:t>Staff MUST </a:t>
            </a:r>
            <a:r>
              <a:rPr lang="en-US" b="1" u="sng" dirty="0"/>
              <a:t>initial</a:t>
            </a:r>
            <a:r>
              <a:rPr lang="en-US" dirty="0"/>
              <a:t> that they have verified student’s identity </a:t>
            </a:r>
          </a:p>
          <a:p>
            <a:r>
              <a:rPr lang="en-US" dirty="0"/>
              <a:t>List students “Actually Testing” in the room</a:t>
            </a:r>
          </a:p>
          <a:p>
            <a:r>
              <a:rPr lang="en-US" dirty="0"/>
              <a:t>List serial numbers of the test booklet(s) “Actually Used”</a:t>
            </a:r>
          </a:p>
          <a:p>
            <a:r>
              <a:rPr lang="en-US" dirty="0"/>
              <a:t>This is per ACT’s policy listed on their website</a:t>
            </a:r>
          </a:p>
        </p:txBody>
      </p:sp>
    </p:spTree>
    <p:extLst>
      <p:ext uri="{BB962C8B-B14F-4D97-AF65-F5344CB8AC3E}">
        <p14:creationId xmlns:p14="http://schemas.microsoft.com/office/powerpoint/2010/main" val="227479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54" y="825910"/>
            <a:ext cx="7679931" cy="504118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112774" y="3451122"/>
            <a:ext cx="550606" cy="1189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47073" y="3106994"/>
            <a:ext cx="335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oper Black" panose="0208090404030B020404" pitchFamily="18" charset="0"/>
              </a:rPr>
              <a:t>Staff must initial that they</a:t>
            </a:r>
          </a:p>
          <a:p>
            <a:r>
              <a:rPr lang="en-US" dirty="0">
                <a:latin typeface="Cooper Black" panose="0208090404030B020404" pitchFamily="18" charset="0"/>
              </a:rPr>
              <a:t>recognize the student</a:t>
            </a:r>
          </a:p>
        </p:txBody>
      </p:sp>
      <p:sp>
        <p:nvSpPr>
          <p:cNvPr id="6" name="Oval 5"/>
          <p:cNvSpPr/>
          <p:nvPr/>
        </p:nvSpPr>
        <p:spPr>
          <a:xfrm>
            <a:off x="2782531" y="2172929"/>
            <a:ext cx="1268361" cy="432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2175" y="3279067"/>
            <a:ext cx="1268361" cy="432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9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6D3175-D7C6-4EAF-87B1-4CCFC007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463310"/>
            <a:ext cx="6798734" cy="1303867"/>
          </a:xfrm>
        </p:spPr>
        <p:txBody>
          <a:bodyPr/>
          <a:lstStyle/>
          <a:p>
            <a:r>
              <a:rPr lang="en-US" dirty="0"/>
              <a:t>Test Day – Seating Diagram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F177B8-0E3C-4FD4-86A0-2F3D7FBE6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76" y="1560443"/>
            <a:ext cx="4224372" cy="4834247"/>
          </a:xfrm>
        </p:spPr>
      </p:pic>
    </p:spTree>
    <p:extLst>
      <p:ext uri="{BB962C8B-B14F-4D97-AF65-F5344CB8AC3E}">
        <p14:creationId xmlns:p14="http://schemas.microsoft.com/office/powerpoint/2010/main" val="310236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Handling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Room supervisors will pick up materials from SAC</a:t>
            </a:r>
          </a:p>
          <a:p>
            <a:r>
              <a:rPr lang="en-US" dirty="0"/>
              <a:t>To ensure security of test materials, distribute to examinees ONLY when directed to do so in the instructions, not before</a:t>
            </a:r>
          </a:p>
          <a:p>
            <a:r>
              <a:rPr lang="en-US" dirty="0"/>
              <a:t>Be sure each examinee receives the answer document with his or her name on the barcode label or the student code gridded in Block U (another way to verify attendance)</a:t>
            </a:r>
          </a:p>
          <a:p>
            <a:r>
              <a:rPr lang="en-US" dirty="0"/>
              <a:t>Personally hand one test booklet individually to each examinee in sequential serial number order</a:t>
            </a:r>
          </a:p>
          <a:p>
            <a:pPr lvl="1"/>
            <a:r>
              <a:rPr lang="en-US" dirty="0"/>
              <a:t>Explained on page 23 in the NCR manual</a:t>
            </a:r>
          </a:p>
        </p:txBody>
      </p:sp>
    </p:spTree>
    <p:extLst>
      <p:ext uri="{BB962C8B-B14F-4D97-AF65-F5344CB8AC3E}">
        <p14:creationId xmlns:p14="http://schemas.microsoft.com/office/powerpoint/2010/main" val="392530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 </a:t>
            </a:r>
            <a:br>
              <a:rPr lang="en-US" dirty="0"/>
            </a:br>
            <a:r>
              <a:rPr lang="en-US" dirty="0"/>
              <a:t>Handling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Testing, room supervisors must: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19" y="2991678"/>
            <a:ext cx="7769386" cy="2534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E4B67-3B4C-4EE1-B2EC-7EECCD36029F}"/>
              </a:ext>
            </a:extLst>
          </p:cNvPr>
          <p:cNvSpPr txBox="1"/>
          <p:nvPr/>
        </p:nvSpPr>
        <p:spPr>
          <a:xfrm>
            <a:off x="422198" y="5659303"/>
            <a:ext cx="7616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**Also ensure grade level is filled/bubbled in on the answer sheet</a:t>
            </a:r>
          </a:p>
          <a:p>
            <a:endParaRPr lang="en-US" dirty="0"/>
          </a:p>
          <a:p>
            <a:r>
              <a:rPr lang="en-US" dirty="0"/>
              <a:t>Go over this at your staff training, and reinforce that this is how you</a:t>
            </a:r>
          </a:p>
          <a:p>
            <a:r>
              <a:rPr lang="en-US" dirty="0"/>
              <a:t>want materials turned back in to you after testing</a:t>
            </a:r>
          </a:p>
        </p:txBody>
      </p:sp>
    </p:spTree>
    <p:extLst>
      <p:ext uri="{BB962C8B-B14F-4D97-AF65-F5344CB8AC3E}">
        <p14:creationId xmlns:p14="http://schemas.microsoft.com/office/powerpoint/2010/main" val="223532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Day –</a:t>
            </a:r>
            <a:br>
              <a:rPr lang="en-US" dirty="0"/>
            </a:br>
            <a:r>
              <a:rPr lang="en-US" dirty="0"/>
              <a:t>Irregularities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81456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/>
              <a:t>Fill out the Irregularity Report for each occurrence of a group or individual irregularity (if there are none, do not submit IR)</a:t>
            </a:r>
          </a:p>
          <a:p>
            <a:r>
              <a:rPr lang="en-US" sz="3300" dirty="0"/>
              <a:t>Group</a:t>
            </a:r>
          </a:p>
          <a:p>
            <a:pPr lvl="1"/>
            <a:r>
              <a:rPr lang="en-US" sz="2900" dirty="0"/>
              <a:t>Missing or stolen test materials</a:t>
            </a:r>
          </a:p>
          <a:p>
            <a:pPr lvl="1"/>
            <a:r>
              <a:rPr lang="en-US" sz="2900" dirty="0"/>
              <a:t>Interruptions or disturbances</a:t>
            </a:r>
          </a:p>
          <a:p>
            <a:pPr lvl="1"/>
            <a:r>
              <a:rPr lang="en-US" sz="2900" dirty="0"/>
              <a:t>Emergency evacuations</a:t>
            </a:r>
          </a:p>
          <a:p>
            <a:pPr lvl="1"/>
            <a:r>
              <a:rPr lang="en-US" sz="2900" dirty="0"/>
              <a:t>Power outages</a:t>
            </a:r>
          </a:p>
          <a:p>
            <a:pPr lvl="1"/>
            <a:r>
              <a:rPr lang="en-US" sz="2900" dirty="0"/>
              <a:t>Reschedules</a:t>
            </a:r>
          </a:p>
          <a:p>
            <a:pPr lvl="1"/>
            <a:r>
              <a:rPr lang="en-US" sz="2900" dirty="0"/>
              <a:t>Pages 35, NCR manual</a:t>
            </a:r>
          </a:p>
          <a:p>
            <a:r>
              <a:rPr lang="en-US" sz="3300" dirty="0"/>
              <a:t>Individual</a:t>
            </a:r>
          </a:p>
          <a:p>
            <a:pPr lvl="1"/>
            <a:r>
              <a:rPr lang="en-US" sz="2900" dirty="0"/>
              <a:t>Pages 36, NCR manual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on your testing file which students tested/did not test in the shared Google Drive for your school</a:t>
            </a:r>
          </a:p>
          <a:p>
            <a:r>
              <a:rPr lang="en-US" dirty="0"/>
              <a:t>ONLY use column marked “Tested? Yes/No”</a:t>
            </a:r>
          </a:p>
          <a:p>
            <a:r>
              <a:rPr lang="en-US" dirty="0"/>
              <a:t>Do NOT edit/delete/add anything else to this file!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9" y="4587330"/>
            <a:ext cx="8589567" cy="11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Services will Pre-ID ALL grades 10-students who have not yet met:</a:t>
            </a:r>
          </a:p>
          <a:p>
            <a:pPr lvl="1"/>
            <a:r>
              <a:rPr lang="en-US" dirty="0"/>
              <a:t>ELA mastery (graduation) and who have attempted</a:t>
            </a:r>
          </a:p>
          <a:p>
            <a:pPr lvl="1"/>
            <a:r>
              <a:rPr lang="en-US" dirty="0"/>
              <a:t>Algebra 1 mastery (graduation)</a:t>
            </a:r>
          </a:p>
          <a:p>
            <a:r>
              <a:rPr lang="en-US" b="1" dirty="0"/>
              <a:t>Also</a:t>
            </a:r>
            <a:r>
              <a:rPr lang="en-US" dirty="0"/>
              <a:t> Grade 9 students who are currently enrolled in MCLA for remediation</a:t>
            </a:r>
          </a:p>
          <a:p>
            <a:r>
              <a:rPr lang="en-US" dirty="0"/>
              <a:t>Ensure you are using the FOCUS enrolled grade, not the grade where a student “should be”!</a:t>
            </a:r>
          </a:p>
          <a:p>
            <a:r>
              <a:rPr lang="en-US" dirty="0"/>
              <a:t>Not a mandatory test, so schools must notify parents and allow them to opt out</a:t>
            </a:r>
          </a:p>
        </p:txBody>
      </p:sp>
    </p:spTree>
    <p:extLst>
      <p:ext uri="{BB962C8B-B14F-4D97-AF65-F5344CB8AC3E}">
        <p14:creationId xmlns:p14="http://schemas.microsoft.com/office/powerpoint/2010/main" val="691035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tested, you may ship back all test materials – do not hold them at your schools</a:t>
            </a:r>
          </a:p>
          <a:p>
            <a:r>
              <a:rPr lang="en-US" dirty="0"/>
              <a:t>ACT will report scores at 4, 7 &amp; 9 weeks – so the sooner your materials are returned, the sooner you MAY see your scores</a:t>
            </a:r>
          </a:p>
          <a:p>
            <a:r>
              <a:rPr lang="en-US" dirty="0"/>
              <a:t>If you need access to ACT Success, email Heather or Nate</a:t>
            </a:r>
          </a:p>
          <a:p>
            <a:r>
              <a:rPr lang="en-US" b="1" dirty="0">
                <a:solidFill>
                  <a:srgbClr val="FF0000"/>
                </a:solidFill>
              </a:rPr>
              <a:t>Deadline for test file update is APRIL 5, 2024</a:t>
            </a:r>
          </a:p>
        </p:txBody>
      </p:sp>
    </p:spTree>
    <p:extLst>
      <p:ext uri="{BB962C8B-B14F-4D97-AF65-F5344CB8AC3E}">
        <p14:creationId xmlns:p14="http://schemas.microsoft.com/office/powerpoint/2010/main" val="88951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9229-4686-4363-B188-58B3AC3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37763-EC6D-4AC2-888E-B2947C8C8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7" y="2405270"/>
            <a:ext cx="8263581" cy="341906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66890-01E8-447A-9360-3A11D49D0729}"/>
              </a:ext>
            </a:extLst>
          </p:cNvPr>
          <p:cNvCxnSpPr>
            <a:cxnSpLocks/>
          </p:cNvCxnSpPr>
          <p:nvPr/>
        </p:nvCxnSpPr>
        <p:spPr>
          <a:xfrm flipH="1">
            <a:off x="1222510" y="4035287"/>
            <a:ext cx="42738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CB97FA-153E-4DF2-9758-D2C95F3A5D9F}"/>
              </a:ext>
            </a:extLst>
          </p:cNvPr>
          <p:cNvCxnSpPr>
            <a:cxnSpLocks/>
          </p:cNvCxnSpPr>
          <p:nvPr/>
        </p:nvCxnSpPr>
        <p:spPr>
          <a:xfrm>
            <a:off x="1096616" y="5489713"/>
            <a:ext cx="6725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DF528B-B258-4480-A2FF-B7A26B5F2AC6}"/>
              </a:ext>
            </a:extLst>
          </p:cNvPr>
          <p:cNvCxnSpPr>
            <a:cxnSpLocks/>
          </p:cNvCxnSpPr>
          <p:nvPr/>
        </p:nvCxnSpPr>
        <p:spPr>
          <a:xfrm>
            <a:off x="1729408" y="3644508"/>
            <a:ext cx="6858001" cy="11759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A0D153-EF2D-424B-8ED3-8117AD83C592}"/>
              </a:ext>
            </a:extLst>
          </p:cNvPr>
          <p:cNvCxnSpPr>
            <a:cxnSpLocks/>
          </p:cNvCxnSpPr>
          <p:nvPr/>
        </p:nvCxnSpPr>
        <p:spPr>
          <a:xfrm flipV="1">
            <a:off x="1769165" y="3518452"/>
            <a:ext cx="6818244" cy="13020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23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7455858" cy="3802510"/>
          </a:xfrm>
        </p:spPr>
        <p:txBody>
          <a:bodyPr>
            <a:normAutofit/>
          </a:bodyPr>
          <a:lstStyle/>
          <a:p>
            <a:r>
              <a:rPr lang="en-US" dirty="0"/>
              <a:t>Schools are paying for these tests</a:t>
            </a:r>
          </a:p>
          <a:p>
            <a:r>
              <a:rPr lang="en-US" dirty="0"/>
              <a:t>We will send you a list of all students that were in the PreID (have not met the ELA/Algebra 1 grad requirement )</a:t>
            </a:r>
          </a:p>
          <a:p>
            <a:r>
              <a:rPr lang="en-US" u="sng" dirty="0">
                <a:solidFill>
                  <a:srgbClr val="FF0000"/>
                </a:solidFill>
              </a:rPr>
              <a:t>Immediately after testing 1) mark the students that tested in the shared Google Drive for your school</a:t>
            </a:r>
          </a:p>
          <a:p>
            <a:r>
              <a:rPr lang="en-US" dirty="0"/>
              <a:t>Eval Svcs will unenroll students that did not test</a:t>
            </a:r>
          </a:p>
          <a:p>
            <a:r>
              <a:rPr lang="en-US" b="1" dirty="0"/>
              <a:t>Schools will be charged for unused tests UNLESS students are </a:t>
            </a:r>
            <a:r>
              <a:rPr lang="en-US" b="1" u="sng" dirty="0"/>
              <a:t>unenrolled</a:t>
            </a:r>
            <a:r>
              <a:rPr lang="en-US" b="1" dirty="0"/>
              <a:t> from PAN before the end of the window!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5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Evaluation Services</a:t>
            </a:r>
          </a:p>
          <a:p>
            <a:pPr lvl="1"/>
            <a:r>
              <a:rPr lang="en-US" dirty="0"/>
              <a:t>Heather Rykard (Test Procedures, Administration, Accommodations)</a:t>
            </a:r>
          </a:p>
          <a:p>
            <a:pPr lvl="2"/>
            <a:r>
              <a:rPr lang="en-US" dirty="0"/>
              <a:t> 850-469-5387</a:t>
            </a:r>
          </a:p>
          <a:p>
            <a:pPr lvl="2"/>
            <a:r>
              <a:rPr lang="en-US" dirty="0"/>
              <a:t>hrykard@ecsdfl.us</a:t>
            </a:r>
          </a:p>
          <a:p>
            <a:pPr lvl="1"/>
            <a:r>
              <a:rPr lang="en-US" dirty="0"/>
              <a:t>Scott Dodson (Pre-ID, Testing Data files, Score reporting)</a:t>
            </a:r>
          </a:p>
          <a:p>
            <a:pPr lvl="2"/>
            <a:r>
              <a:rPr lang="en-US" dirty="0"/>
              <a:t> 850-469-5389</a:t>
            </a:r>
          </a:p>
          <a:p>
            <a:pPr lvl="2"/>
            <a:r>
              <a:rPr lang="en-US" dirty="0"/>
              <a:t>sdodson@ecsdfl.us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4836-20E8-44B4-AD56-0CCD8CBF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167C2-672F-4544-93AF-E4904875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Heather is a 12 grade student who has not yet met her </a:t>
            </a:r>
            <a:r>
              <a:rPr lang="en-US" b="1" dirty="0">
                <a:solidFill>
                  <a:srgbClr val="FF0000"/>
                </a:solidFill>
              </a:rPr>
              <a:t>FSA ELA </a:t>
            </a:r>
            <a:r>
              <a:rPr lang="en-US" dirty="0"/>
              <a:t>mastery.</a:t>
            </a:r>
          </a:p>
          <a:p>
            <a:pPr lvl="1"/>
            <a:r>
              <a:rPr lang="en-US" dirty="0"/>
              <a:t>She needs to take </a:t>
            </a:r>
            <a:r>
              <a:rPr lang="en-US" b="1" dirty="0">
                <a:solidFill>
                  <a:srgbClr val="FF0000"/>
                </a:solidFill>
              </a:rPr>
              <a:t>ENGLISH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READING</a:t>
            </a:r>
            <a:r>
              <a:rPr lang="en-US" dirty="0"/>
              <a:t>  on the ACT-NCR ONLY (in order given)</a:t>
            </a:r>
          </a:p>
          <a:p>
            <a:r>
              <a:rPr lang="en-US" dirty="0"/>
              <a:t>Nate is an 11</a:t>
            </a:r>
            <a:r>
              <a:rPr lang="en-US" baseline="30000" dirty="0"/>
              <a:t>th</a:t>
            </a:r>
            <a:r>
              <a:rPr lang="en-US" dirty="0"/>
              <a:t> grade student who has not yet met his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Algebra EOC </a:t>
            </a:r>
            <a:r>
              <a:rPr lang="en-US" dirty="0"/>
              <a:t>mastery</a:t>
            </a:r>
          </a:p>
          <a:p>
            <a:pPr lvl="1"/>
            <a:r>
              <a:rPr lang="en-US" dirty="0"/>
              <a:t>He only has to take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MATH</a:t>
            </a:r>
            <a:r>
              <a:rPr lang="en-US" dirty="0"/>
              <a:t> section on the ACT-NCR</a:t>
            </a:r>
          </a:p>
          <a:p>
            <a:r>
              <a:rPr lang="en-US" dirty="0"/>
              <a:t>Robin needs both </a:t>
            </a:r>
            <a:r>
              <a:rPr lang="en-US" b="1" dirty="0">
                <a:solidFill>
                  <a:srgbClr val="00B050"/>
                </a:solidFill>
              </a:rPr>
              <a:t>FSA ELA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Algebra 1</a:t>
            </a:r>
            <a:r>
              <a:rPr lang="en-US" dirty="0"/>
              <a:t> mastery to graduate</a:t>
            </a:r>
          </a:p>
          <a:p>
            <a:pPr lvl="1"/>
            <a:r>
              <a:rPr lang="en-US" dirty="0"/>
              <a:t>She must take </a:t>
            </a:r>
            <a:r>
              <a:rPr lang="en-US" b="1" dirty="0">
                <a:solidFill>
                  <a:srgbClr val="00B050"/>
                </a:solidFill>
              </a:rPr>
              <a:t>ENGLISH, MATH, and READING </a:t>
            </a:r>
            <a:r>
              <a:rPr lang="en-US" dirty="0"/>
              <a:t>(In correct order given) on ACT-NCR</a:t>
            </a:r>
          </a:p>
        </p:txBody>
      </p:sp>
    </p:spTree>
    <p:extLst>
      <p:ext uri="{BB962C8B-B14F-4D97-AF65-F5344CB8AC3E}">
        <p14:creationId xmlns:p14="http://schemas.microsoft.com/office/powerpoint/2010/main" val="198087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 </a:t>
            </a:r>
            <a:br>
              <a:rPr lang="en-US" dirty="0"/>
            </a:br>
            <a:r>
              <a:rPr lang="en-US" dirty="0"/>
              <a:t>General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945" y="2490135"/>
            <a:ext cx="7738947" cy="3444997"/>
          </a:xfrm>
        </p:spPr>
        <p:txBody>
          <a:bodyPr>
            <a:normAutofit/>
          </a:bodyPr>
          <a:lstStyle/>
          <a:p>
            <a:r>
              <a:rPr lang="en-US" dirty="0"/>
              <a:t>Receive and </a:t>
            </a:r>
            <a:r>
              <a:rPr lang="en-US" b="1" i="1" u="sng" dirty="0">
                <a:solidFill>
                  <a:srgbClr val="FF0000"/>
                </a:solidFill>
              </a:rPr>
              <a:t>inventory</a:t>
            </a:r>
            <a:r>
              <a:rPr lang="en-US" dirty="0"/>
              <a:t> </a:t>
            </a:r>
            <a:r>
              <a:rPr lang="en-US" u="sng" dirty="0"/>
              <a:t>Non-College Reportable </a:t>
            </a:r>
            <a:r>
              <a:rPr lang="en-US" dirty="0"/>
              <a:t>materials</a:t>
            </a:r>
          </a:p>
          <a:p>
            <a:r>
              <a:rPr lang="en-US" dirty="0"/>
              <a:t>Keep your boxes for returning materials</a:t>
            </a:r>
          </a:p>
          <a:p>
            <a:r>
              <a:rPr lang="en-US" dirty="0"/>
              <a:t>Apply barcode labels to answer documents in designated area</a:t>
            </a:r>
          </a:p>
          <a:p>
            <a:r>
              <a:rPr lang="en-US" dirty="0">
                <a:solidFill>
                  <a:schemeClr val="tx1"/>
                </a:solidFill>
              </a:rPr>
              <a:t>Hand grid student information if you don’t have a label</a:t>
            </a:r>
          </a:p>
          <a:p>
            <a:r>
              <a:rPr lang="en-US" dirty="0"/>
              <a:t>Store materials securely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Train test administrators/proctors</a:t>
            </a:r>
          </a:p>
          <a:p>
            <a:r>
              <a:rPr lang="en-US" dirty="0"/>
              <a:t>Email Heather the date your school plans to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A1AE-6B02-408B-8969-344C5AD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53" y="229537"/>
            <a:ext cx="6798734" cy="1303867"/>
          </a:xfrm>
        </p:spPr>
        <p:txBody>
          <a:bodyPr/>
          <a:lstStyle/>
          <a:p>
            <a:r>
              <a:rPr lang="en-US" dirty="0"/>
              <a:t>Preparation - Materials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436AA-92C2-4495-B01F-356691A59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17" y="1533404"/>
            <a:ext cx="6911236" cy="4868462"/>
          </a:xfrm>
        </p:spPr>
      </p:pic>
    </p:spTree>
    <p:extLst>
      <p:ext uri="{BB962C8B-B14F-4D97-AF65-F5344CB8AC3E}">
        <p14:creationId xmlns:p14="http://schemas.microsoft.com/office/powerpoint/2010/main" val="54421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- </a:t>
            </a:r>
            <a:br>
              <a:rPr lang="en-US" dirty="0"/>
            </a:br>
            <a:r>
              <a:rPr lang="en-US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Room supervisors and proctors may be current or retired faculty members, school admin or clerical employees, substitutes, student teachers, or paraprofessionals</a:t>
            </a:r>
          </a:p>
          <a:p>
            <a:r>
              <a:rPr lang="en-US" dirty="0"/>
              <a:t>May not serve as </a:t>
            </a:r>
            <a:r>
              <a:rPr lang="en-US" i="1" dirty="0"/>
              <a:t>test coordinator </a:t>
            </a:r>
            <a:r>
              <a:rPr lang="en-US" dirty="0"/>
              <a:t>if a relative is testing in the ACT window</a:t>
            </a:r>
          </a:p>
          <a:p>
            <a:r>
              <a:rPr lang="en-US" dirty="0"/>
              <a:t>Relative is: children, stepchildren, grandchildren, nieces, nephews, siblings, in-laws, spouses, and persons under your guardianship.</a:t>
            </a:r>
          </a:p>
          <a:p>
            <a:r>
              <a:rPr lang="en-US" dirty="0"/>
              <a:t>Staff must remain attentive to their testing responsibilities throughout the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232" y="6164826"/>
            <a:ext cx="705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16 Test Coordinator manual</a:t>
            </a:r>
          </a:p>
        </p:txBody>
      </p:sp>
    </p:spTree>
    <p:extLst>
      <p:ext uri="{BB962C8B-B14F-4D97-AF65-F5344CB8AC3E}">
        <p14:creationId xmlns:p14="http://schemas.microsoft.com/office/powerpoint/2010/main" val="181418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–</a:t>
            </a:r>
            <a:br>
              <a:rPr lang="en-US" dirty="0"/>
            </a:br>
            <a:r>
              <a:rPr lang="en-US" dirty="0"/>
              <a:t>Staff Training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61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 test coordinator is responsible for providing manuals, supplements, and training to all test site staff before test day.</a:t>
            </a:r>
          </a:p>
          <a:p>
            <a:r>
              <a:rPr lang="en-US" dirty="0"/>
              <a:t>Training needs to cover:</a:t>
            </a:r>
          </a:p>
          <a:p>
            <a:pPr lvl="1"/>
            <a:r>
              <a:rPr lang="en-US" dirty="0"/>
              <a:t>Facilities (Room) requirements and set up</a:t>
            </a:r>
          </a:p>
          <a:p>
            <a:pPr lvl="1"/>
            <a:r>
              <a:rPr lang="en-US" dirty="0"/>
              <a:t>Test Materials</a:t>
            </a:r>
          </a:p>
          <a:p>
            <a:pPr lvl="1"/>
            <a:r>
              <a:rPr lang="en-US" dirty="0"/>
              <a:t>Non-Test Activities</a:t>
            </a:r>
          </a:p>
          <a:p>
            <a:pPr lvl="1"/>
            <a:r>
              <a:rPr lang="en-US" dirty="0"/>
              <a:t>Test Administration</a:t>
            </a:r>
          </a:p>
          <a:p>
            <a:pPr lvl="1"/>
            <a:r>
              <a:rPr lang="en-US" dirty="0">
                <a:hlinkClick r:id="rId2"/>
              </a:rPr>
              <a:t>https://share.act.org/watch/X9P2E825s3EtnVRv81NCBp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Detailed outline begins on page 21 in the Test Coordinator Manual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406" y="6145165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 21-23, Test Coordinator Manual</a:t>
            </a:r>
          </a:p>
        </p:txBody>
      </p:sp>
    </p:spTree>
    <p:extLst>
      <p:ext uri="{BB962C8B-B14F-4D97-AF65-F5344CB8AC3E}">
        <p14:creationId xmlns:p14="http://schemas.microsoft.com/office/powerpoint/2010/main" val="395716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F72-550C-42CF-9F86-2069F7D1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408441"/>
            <a:ext cx="6798734" cy="1303867"/>
          </a:xfrm>
        </p:spPr>
        <p:txBody>
          <a:bodyPr/>
          <a:lstStyle/>
          <a:p>
            <a:r>
              <a:rPr lang="en-US" dirty="0"/>
              <a:t>Preparation – Staff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CC7CEA-90C4-475C-AC27-B0C8D07AB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4" y="1747360"/>
            <a:ext cx="4025803" cy="5110640"/>
          </a:xfrm>
        </p:spPr>
      </p:pic>
    </p:spTree>
    <p:extLst>
      <p:ext uri="{BB962C8B-B14F-4D97-AF65-F5344CB8AC3E}">
        <p14:creationId xmlns:p14="http://schemas.microsoft.com/office/powerpoint/2010/main" val="214810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15488</TotalTime>
  <Words>1614</Words>
  <Application>Microsoft Office PowerPoint</Application>
  <PresentationFormat>On-screen Show (4:3)</PresentationFormat>
  <Paragraphs>190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Calisto MT</vt:lpstr>
      <vt:lpstr>Century Gothic</vt:lpstr>
      <vt:lpstr>Cooper Black</vt:lpstr>
      <vt:lpstr>Wingdings 3</vt:lpstr>
      <vt:lpstr>Ion Boardroom</vt:lpstr>
      <vt:lpstr>Acrobat Document</vt:lpstr>
      <vt:lpstr>ACT  Non-College Reportable</vt:lpstr>
      <vt:lpstr>Reminders</vt:lpstr>
      <vt:lpstr>Students to Test</vt:lpstr>
      <vt:lpstr>Examples</vt:lpstr>
      <vt:lpstr>Preparation –  General </vt:lpstr>
      <vt:lpstr>Preparation - Materials</vt:lpstr>
      <vt:lpstr>Preparation -  Staff</vt:lpstr>
      <vt:lpstr>Preparation – Staff Training </vt:lpstr>
      <vt:lpstr>Preparation – Staff List</vt:lpstr>
      <vt:lpstr>Preparation –  Proctors</vt:lpstr>
      <vt:lpstr>Preparation –  Test Room Setup</vt:lpstr>
      <vt:lpstr>PowerPoint Presentation</vt:lpstr>
      <vt:lpstr>Preparation – Materials</vt:lpstr>
      <vt:lpstr>Preparation –  Materials</vt:lpstr>
      <vt:lpstr>Preparation –  Materials</vt:lpstr>
      <vt:lpstr>Preparation - Materials</vt:lpstr>
      <vt:lpstr>Preparation – Room Materials</vt:lpstr>
      <vt:lpstr>Preparation - Calculators</vt:lpstr>
      <vt:lpstr>Test Day –  Guidelines</vt:lpstr>
      <vt:lpstr>Test Day – Timing Options </vt:lpstr>
      <vt:lpstr>Test Day – Timing Options</vt:lpstr>
      <vt:lpstr>Test Day – Reminders</vt:lpstr>
      <vt:lpstr>Test Day –  Attendance</vt:lpstr>
      <vt:lpstr>PowerPoint Presentation</vt:lpstr>
      <vt:lpstr>Test Day – Seating Diagram</vt:lpstr>
      <vt:lpstr>Test Day – Handling Materials</vt:lpstr>
      <vt:lpstr>Test Day –  Handling Materials</vt:lpstr>
      <vt:lpstr>Test Day – Irregularities</vt:lpstr>
      <vt:lpstr>After Testing</vt:lpstr>
      <vt:lpstr>After Testing</vt:lpstr>
      <vt:lpstr>Google Drive</vt:lpstr>
      <vt:lpstr>Payment</vt:lpstr>
      <vt:lpstr>Questions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Training</dc:title>
  <dc:creator>Nathan Hazewinkel</dc:creator>
  <cp:lastModifiedBy>Heather Rykard</cp:lastModifiedBy>
  <cp:revision>150</cp:revision>
  <cp:lastPrinted>2023-01-25T15:30:51Z</cp:lastPrinted>
  <dcterms:created xsi:type="dcterms:W3CDTF">2017-09-06T19:20:54Z</dcterms:created>
  <dcterms:modified xsi:type="dcterms:W3CDTF">2024-02-08T14:30:43Z</dcterms:modified>
</cp:coreProperties>
</file>